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A41AF3-047E-433A-9BAD-D02F52BDB90A}" type="datetimeFigureOut">
              <a:rPr lang="pt-BR" smtClean="0"/>
              <a:pPr/>
              <a:t>19/01/2012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E23A-2E2B-4121-9919-947DC59FF3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pt/imgres?imgurl=http://proandi.com/var/imagens/gerais/Image/mortartboard.gif&amp;imgrefurl=http://www.proandi.com/conteudos/?ler=23&amp;usg=__w8dnu8AF78bWXuKzNZHvbOxJsFY=&amp;h=352&amp;w=283&amp;sz=29&amp;hl=pt-BR&amp;start=13&amp;tbnid=5YgIgzXcMkHrlM:&amp;tbnh=120&amp;tbnw=96&amp;prev=/images?q=forma%C3%A7%C3%A3o+profissional&amp;gbv=2&amp;hl=pt-B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pt/imgres?imgurl=http://blog.uncovering.org/archives/uploads/2007/2006031400_innovation-1-tm.jpg&amp;imgrefurl=http://blog.uncovering.org/archives/2007/03/tecnologias_do.html&amp;usg=__eMGxuyWyol08FDevFDTXdg9XhAw=&amp;h=441&amp;w=518&amp;sz=64&amp;hl=pt-BR&amp;start=2&amp;tbnid=-g8mt_R1mSuw5M:&amp;tbnh=112&amp;tbnw=131&amp;prev=/images?q=investiga%C3%A7%C3%A3o&amp;gbv=2&amp;hl=pt-B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pt/imgres?imgurl=http://www.ufmg.br/boletim/bol1435/periodicos_UFMG.jpg&amp;imgrefurl=http://www.ufmg.br/boletim/bol1435/quarta.shtml&amp;usg=__cQQoCdg2znLSTC_sRvdKSJjg1Ho=&amp;h=230&amp;w=307&amp;sz=25&amp;hl=pt-BR&amp;start=40&amp;tbnid=c0Jkj02RNvFtrM:&amp;tbnh=88&amp;tbnw=117&amp;prev=/images?q=peri%C3%B3dicos+cient%C3%ADficos&amp;gbv=2&amp;ndsp=20&amp;hl=pt-BR&amp;sa=N&amp;start=2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Aula </a:t>
            </a:r>
            <a:r>
              <a:rPr lang="pt-BR" smtClean="0"/>
              <a:t>12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Fundamentos Arquivísticos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pt-BR" dirty="0" smtClean="0"/>
              <a:t>Elaboração de pareceres e trabalhos de </a:t>
            </a:r>
            <a:r>
              <a:rPr lang="pt-BR" dirty="0" err="1" smtClean="0"/>
              <a:t>complexi-dade</a:t>
            </a:r>
            <a:r>
              <a:rPr lang="pt-BR" dirty="0" smtClean="0"/>
              <a:t> sobre assuntos arquivísticos;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 smtClean="0"/>
              <a:t>Assessoramento aos trabalhos de pesquisa </a:t>
            </a:r>
            <a:r>
              <a:rPr lang="pt-BR" dirty="0" err="1" smtClean="0"/>
              <a:t>científi-ca</a:t>
            </a:r>
            <a:r>
              <a:rPr lang="pt-BR" dirty="0" smtClean="0"/>
              <a:t> de pesquisa ou técnico-administrativa;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 smtClean="0"/>
              <a:t>Desenvolvimento de estudos sobre documentos </a:t>
            </a:r>
            <a:r>
              <a:rPr lang="pt-BR" dirty="0" err="1" smtClean="0"/>
              <a:t>culturamente</a:t>
            </a:r>
            <a:r>
              <a:rPr lang="pt-BR" dirty="0" smtClean="0"/>
              <a:t> importantes. </a:t>
            </a:r>
            <a:r>
              <a:rPr lang="pt-BR" sz="1800" dirty="0" smtClean="0"/>
              <a:t>(Souza, 2011)</a:t>
            </a:r>
          </a:p>
          <a:p>
            <a:pPr marL="514350" indent="-514350"/>
            <a:r>
              <a:rPr lang="pt-BR" sz="2800" dirty="0" smtClean="0"/>
              <a:t>Necessidade de estabelecimento de um código de ética: “código moral das regras e procedimentos próprios de determinada categoria profissional.”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14313"/>
            <a:ext cx="8712968" cy="11271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pt-BR" sz="4000" dirty="0" smtClean="0"/>
              <a:t>Formação e Pesquisa em Arquivologia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3"/>
            <a:ext cx="8775576" cy="4752528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pt-BR" sz="2800" dirty="0" smtClean="0"/>
              <a:t>“Toda profissão se baseia no conhecimento da prática e da teoria”. Assim, a formação e a investigação </a:t>
            </a:r>
            <a:r>
              <a:rPr lang="pt-BR" sz="2800" dirty="0" err="1" smtClean="0"/>
              <a:t>consti-tuem</a:t>
            </a:r>
            <a:r>
              <a:rPr lang="pt-BR" sz="2800" dirty="0" smtClean="0"/>
              <a:t> dois apoios indispensáveis para a teoria e a pratica.</a:t>
            </a:r>
          </a:p>
          <a:p>
            <a:pPr algn="just" eaLnBrk="1" hangingPunct="1"/>
            <a:r>
              <a:rPr lang="pt-BR" sz="2800" dirty="0" smtClean="0"/>
              <a:t>Uma área do conhecimento pode ser apreciada pelos seus programas de formação e o desenvolvimento de suas atividades de investigação.</a:t>
            </a:r>
          </a:p>
          <a:p>
            <a:pPr algn="just" eaLnBrk="1" hangingPunct="1"/>
            <a:r>
              <a:rPr lang="pt-BR" sz="2800" dirty="0" smtClean="0"/>
              <a:t>Sem o contributo das duas a Arquivística arrisca a </a:t>
            </a:r>
            <a:r>
              <a:rPr lang="pt-BR" sz="2800" dirty="0" err="1" smtClean="0"/>
              <a:t>per-manecer</a:t>
            </a:r>
            <a:r>
              <a:rPr lang="pt-BR" sz="2800" dirty="0" smtClean="0"/>
              <a:t> numa prática repetitiva de métodos que </a:t>
            </a:r>
            <a:r>
              <a:rPr lang="pt-BR" sz="2800" dirty="0" err="1" smtClean="0"/>
              <a:t>rele-vam</a:t>
            </a:r>
            <a:r>
              <a:rPr lang="pt-BR" sz="2800" dirty="0" smtClean="0"/>
              <a:t> a técnica.</a:t>
            </a:r>
          </a:p>
          <a:p>
            <a:pPr algn="just" eaLnBrk="1" hangingPunct="1"/>
            <a:r>
              <a:rPr lang="pt-BR" sz="2800" dirty="0" smtClean="0"/>
              <a:t>Os primeiros órgão incumbido de transmitir a teoria foram os arquivos nacionais.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Graduação e pós-graduação</a:t>
            </a:r>
          </a:p>
          <a:p>
            <a:pPr lvl="1"/>
            <a:r>
              <a:rPr lang="pt-BR" dirty="0" smtClean="0"/>
              <a:t>A primeira deve formar o profissional capacitando-o para o mercado de trabalho;</a:t>
            </a:r>
          </a:p>
          <a:p>
            <a:pPr lvl="1"/>
            <a:r>
              <a:rPr lang="pt-BR" dirty="0" smtClean="0"/>
              <a:t>O segundo desenvolve competência para a pesquisa e o ensino</a:t>
            </a:r>
          </a:p>
          <a:p>
            <a:r>
              <a:rPr lang="pt-BR" dirty="0" smtClean="0"/>
              <a:t>No Brasil as pós-graduações (mestrados) vincula-se aos programas de Ciência da Informação.</a:t>
            </a:r>
          </a:p>
          <a:p>
            <a:pPr algn="just"/>
            <a:r>
              <a:rPr lang="pt-BR" dirty="0" smtClean="0"/>
              <a:t>No Brasil os primeiros cursos iniciaram-se em 1911 com cursos esporádicos ministrados por instituições como o Arquivo Nacional, com uma formação voltada para </a:t>
            </a:r>
            <a:r>
              <a:rPr lang="pt-BR" dirty="0" err="1" smtClean="0"/>
              <a:t>ar-quivos</a:t>
            </a:r>
            <a:r>
              <a:rPr lang="pt-BR" dirty="0" smtClean="0"/>
              <a:t> permanentes (históricos).</a:t>
            </a:r>
          </a:p>
          <a:p>
            <a:r>
              <a:rPr lang="pt-BR" dirty="0" smtClean="0"/>
              <a:t>A partir da década de 70 do séc. XX começa os primeiros cursos nas Universidades.</a:t>
            </a:r>
          </a:p>
          <a:p>
            <a:r>
              <a:rPr lang="pt-BR" dirty="0" smtClean="0"/>
              <a:t>Relação com o mercado de </a:t>
            </a:r>
            <a:r>
              <a:rPr lang="pt-BR" smtClean="0"/>
              <a:t>trabalho/Formação contínua.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703568" cy="496840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pt-BR" sz="2800" dirty="0" smtClean="0"/>
              <a:t>Os profissionais que estão a formar-se devem munir-se de um verdadeiro corpus teórico.</a:t>
            </a:r>
          </a:p>
          <a:p>
            <a:pPr lvl="1" algn="just">
              <a:lnSpc>
                <a:spcPct val="80000"/>
              </a:lnSpc>
            </a:pPr>
            <a:r>
              <a:rPr lang="pt-BR" sz="2300" dirty="0" smtClean="0"/>
              <a:t>“Ser arquivista é compreender e aprender a teoria e a metodologia da Arquivística e sabe empregar os conhecimentos adquiridos não só na sua formação universitária mas também percorrer todos os meandros da educação continuada.” </a:t>
            </a:r>
            <a:r>
              <a:rPr lang="pt-BR" sz="1100" dirty="0" smtClean="0"/>
              <a:t>(Bellotto, 2002, p. 6)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800" dirty="0" smtClean="0"/>
              <a:t>A consolidação de uma disciplina como área de conhecimento e como profissão é possível na </a:t>
            </a:r>
            <a:r>
              <a:rPr lang="pt-BR" sz="2800" dirty="0" err="1" smtClean="0"/>
              <a:t>medi-da</a:t>
            </a:r>
            <a:r>
              <a:rPr lang="pt-BR" sz="2800" dirty="0" smtClean="0"/>
              <a:t> em que estejam consolidadas: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pt-BR" sz="2800" dirty="0" smtClean="0"/>
              <a:t>   teoria, metodologia, prática, termi-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pt-BR" sz="2800" dirty="0" smtClean="0"/>
              <a:t>   </a:t>
            </a:r>
            <a:r>
              <a:rPr lang="pt-BR" sz="2800" dirty="0" err="1" smtClean="0"/>
              <a:t>nologia</a:t>
            </a:r>
            <a:r>
              <a:rPr lang="pt-BR" sz="2800" dirty="0" smtClean="0"/>
              <a:t>, legislação e formação pro-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pt-BR" sz="2800" dirty="0" smtClean="0"/>
              <a:t>   </a:t>
            </a:r>
            <a:r>
              <a:rPr lang="pt-BR" sz="2800" dirty="0" err="1" smtClean="0"/>
              <a:t>fissional</a:t>
            </a:r>
            <a:r>
              <a:rPr lang="pt-BR" sz="2800" dirty="0" smtClean="0"/>
              <a:t>.</a:t>
            </a:r>
          </a:p>
        </p:txBody>
      </p:sp>
      <p:pic>
        <p:nvPicPr>
          <p:cNvPr id="5123" name="Picture 4" descr="mortartboar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824" y="4509120"/>
            <a:ext cx="2189624" cy="208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em Arquivologia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Lista dos principais assuntos e temas possíveis de pesquisa em Arquivologia:</a:t>
            </a:r>
          </a:p>
          <a:p>
            <a:pPr lvl="1"/>
            <a:r>
              <a:rPr lang="pt-BR" sz="2400" dirty="0" smtClean="0"/>
              <a:t>Finalidade e objeto da arquivística;</a:t>
            </a:r>
          </a:p>
          <a:p>
            <a:pPr lvl="1"/>
            <a:r>
              <a:rPr lang="pt-BR" sz="2400" dirty="0" smtClean="0"/>
              <a:t>Papel social e lugar da arquivística na sociedade;</a:t>
            </a:r>
          </a:p>
          <a:p>
            <a:pPr lvl="1"/>
            <a:r>
              <a:rPr lang="pt-BR" sz="2400" dirty="0" smtClean="0"/>
              <a:t>Desenvolvimento da própria disciplina:</a:t>
            </a:r>
          </a:p>
          <a:p>
            <a:pPr lvl="2"/>
            <a:r>
              <a:rPr lang="pt-BR" dirty="0" smtClean="0"/>
              <a:t>Os princípios e os métodos;</a:t>
            </a:r>
          </a:p>
          <a:p>
            <a:pPr lvl="2"/>
            <a:r>
              <a:rPr lang="pt-BR" dirty="0" smtClean="0"/>
              <a:t>O ciclo de vida dos documentos de arquivo;</a:t>
            </a:r>
          </a:p>
          <a:p>
            <a:pPr lvl="2"/>
            <a:r>
              <a:rPr lang="pt-BR" dirty="0" smtClean="0"/>
              <a:t>A aplicação do princípio de proveniência;</a:t>
            </a:r>
          </a:p>
          <a:p>
            <a:pPr lvl="2"/>
            <a:r>
              <a:rPr lang="pt-BR" dirty="0" smtClean="0"/>
              <a:t>A normalização;</a:t>
            </a:r>
          </a:p>
          <a:p>
            <a:pPr lvl="2"/>
            <a:r>
              <a:rPr lang="pt-BR" dirty="0" smtClean="0"/>
              <a:t>A tipologia da informação contida nos arquivos;</a:t>
            </a:r>
          </a:p>
          <a:p>
            <a:pPr lvl="2"/>
            <a:r>
              <a:rPr lang="pt-BR" dirty="0" smtClean="0"/>
              <a:t>A pedagogia arquivística;</a:t>
            </a:r>
          </a:p>
          <a:p>
            <a:pPr lvl="2"/>
            <a:r>
              <a:rPr lang="pt-BR" dirty="0" smtClean="0"/>
              <a:t>As relações entre teoria e prática;</a:t>
            </a:r>
          </a:p>
          <a:p>
            <a:pPr lvl="2"/>
            <a:r>
              <a:rPr lang="pt-BR" dirty="0" smtClean="0"/>
              <a:t>Os serviços arquivísticos</a:t>
            </a:r>
          </a:p>
          <a:p>
            <a:pPr lvl="2"/>
            <a:r>
              <a:rPr lang="pt-BR" dirty="0" smtClean="0"/>
              <a:t>Os usuários de arquivo etc.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631560" cy="5040412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Como disciplina recente está num momento de </a:t>
            </a:r>
            <a:r>
              <a:rPr lang="pt-BR" dirty="0" err="1" smtClean="0"/>
              <a:t>evolu-ção</a:t>
            </a:r>
            <a:r>
              <a:rPr lang="pt-BR" dirty="0" smtClean="0"/>
              <a:t> e ebulição. Sendo necessário pensar e investigar e consolidar os programas de formação com conteúdos eficaz, adequado e credível.</a:t>
            </a:r>
          </a:p>
        </p:txBody>
      </p:sp>
      <p:pic>
        <p:nvPicPr>
          <p:cNvPr id="6147" name="Picture 5" descr="2006031400_innovation-1-t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356992"/>
            <a:ext cx="3503612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484785"/>
            <a:ext cx="8631560" cy="5039840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Produção de conhecimento científico na área da </a:t>
            </a:r>
            <a:r>
              <a:rPr lang="pt-BR" dirty="0" err="1" smtClean="0"/>
              <a:t>Ar-quivística</a:t>
            </a:r>
            <a:r>
              <a:rPr lang="pt-BR" dirty="0" smtClean="0"/>
              <a:t>.</a:t>
            </a:r>
          </a:p>
          <a:p>
            <a:pPr algn="just" eaLnBrk="1" hangingPunct="1"/>
            <a:r>
              <a:rPr lang="pt-BR" dirty="0" smtClean="0"/>
              <a:t>Primeiro ponto a destacar, opção pelos periódicos especializados </a:t>
            </a:r>
            <a:r>
              <a:rPr lang="pt-BR" sz="1800" dirty="0" smtClean="0"/>
              <a:t>(Mueller, 1999)</a:t>
            </a:r>
            <a:r>
              <a:rPr lang="pt-BR" dirty="0" smtClean="0"/>
              <a:t>:</a:t>
            </a:r>
          </a:p>
          <a:p>
            <a:pPr lvl="1" eaLnBrk="1" hangingPunct="1"/>
            <a:r>
              <a:rPr lang="pt-BR" dirty="0" smtClean="0"/>
              <a:t>Lócus de estabelecimento de ciência certificada;</a:t>
            </a:r>
          </a:p>
          <a:p>
            <a:pPr lvl="1" eaLnBrk="1" hangingPunct="1"/>
            <a:r>
              <a:rPr lang="pt-BR" dirty="0" smtClean="0"/>
              <a:t>Canal de comunicação e divulgação científica;</a:t>
            </a:r>
          </a:p>
          <a:p>
            <a:pPr lvl="1" eaLnBrk="1" hangingPunct="1"/>
            <a:r>
              <a:rPr lang="pt-BR" dirty="0" smtClean="0"/>
              <a:t>Memória científica;</a:t>
            </a:r>
          </a:p>
          <a:p>
            <a:pPr lvl="1" eaLnBrk="1" hangingPunct="1"/>
            <a:r>
              <a:rPr lang="pt-BR" dirty="0" smtClean="0"/>
              <a:t>Registro de autoria.</a:t>
            </a:r>
          </a:p>
        </p:txBody>
      </p:sp>
      <p:pic>
        <p:nvPicPr>
          <p:cNvPr id="8195" name="Picture 5" descr="periodicos_UFM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24072"/>
            <a:ext cx="3023568" cy="227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484784"/>
            <a:ext cx="8631560" cy="4896966"/>
          </a:xfrm>
        </p:spPr>
        <p:txBody>
          <a:bodyPr/>
          <a:lstStyle/>
          <a:p>
            <a:pPr eaLnBrk="1" hangingPunct="1"/>
            <a:r>
              <a:rPr lang="pt-BR" dirty="0" smtClean="0"/>
              <a:t>Periódico nacionais e internacionais.</a:t>
            </a:r>
          </a:p>
          <a:p>
            <a:pPr lvl="1" eaLnBrk="1" hangingPunct="1"/>
            <a:r>
              <a:rPr lang="pt-BR" dirty="0" smtClean="0"/>
              <a:t>Arquivo &amp; Administração;</a:t>
            </a:r>
          </a:p>
          <a:p>
            <a:pPr lvl="1" eaLnBrk="1" hangingPunct="1"/>
            <a:r>
              <a:rPr lang="pt-BR" dirty="0" smtClean="0"/>
              <a:t>Acervo;</a:t>
            </a:r>
          </a:p>
          <a:p>
            <a:pPr lvl="1" eaLnBrk="1" hangingPunct="1"/>
            <a:r>
              <a:rPr lang="pt-BR" dirty="0" smtClean="0"/>
              <a:t>Arquivo e História;</a:t>
            </a:r>
          </a:p>
          <a:p>
            <a:pPr lvl="1" eaLnBrk="1" hangingPunct="1"/>
            <a:r>
              <a:rPr lang="pt-BR" dirty="0" smtClean="0"/>
              <a:t>Informação &amp; Sociedade (UFPB)</a:t>
            </a:r>
          </a:p>
          <a:p>
            <a:pPr lvl="1" eaLnBrk="1" hangingPunct="1"/>
            <a:r>
              <a:rPr lang="pt-BR" dirty="0" smtClean="0"/>
              <a:t>Revistas dos Arquivos Públicos.</a:t>
            </a:r>
          </a:p>
          <a:p>
            <a:pPr eaLnBrk="1" hangingPunct="1"/>
            <a:r>
              <a:rPr lang="pt-BR" dirty="0" smtClean="0"/>
              <a:t>Pesquisa e </a:t>
            </a:r>
            <a:r>
              <a:rPr lang="pt-BR" dirty="0" err="1" smtClean="0"/>
              <a:t>Pós-graduação</a:t>
            </a:r>
            <a:r>
              <a:rPr lang="pt-BR" dirty="0" smtClean="0"/>
              <a:t>:</a:t>
            </a:r>
          </a:p>
          <a:p>
            <a:pPr lvl="1" eaLnBrk="1" hangingPunct="1"/>
            <a:r>
              <a:rPr lang="pt-BR" dirty="0" smtClean="0"/>
              <a:t>Aumento regular na produção de teses e dissertações com a temática arquivística;</a:t>
            </a:r>
          </a:p>
          <a:p>
            <a:pPr lvl="1" eaLnBrk="1" hangingPunct="1"/>
            <a:r>
              <a:rPr lang="pt-BR" dirty="0" smtClean="0"/>
              <a:t>Concentração na área de Ciência </a:t>
            </a:r>
            <a:r>
              <a:rPr lang="pt-BR" smtClean="0"/>
              <a:t>da Informação</a:t>
            </a:r>
            <a:r>
              <a:rPr lang="pt-BR" dirty="0" smtClean="0"/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 Relações da Arquivologia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profissional arquivista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relações da Arquivologia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Arquivística nasceu como ciência auxiliar da História.</a:t>
            </a:r>
          </a:p>
          <a:p>
            <a:pPr algn="just">
              <a:lnSpc>
                <a:spcPct val="90000"/>
              </a:lnSpc>
            </a:pPr>
            <a:r>
              <a:rPr lang="pt-BR" dirty="0" smtClean="0"/>
              <a:t>A partir das novas tecnologias com o (re)surgimento da Informação como elemento mais importante que o suporte, separa-se o arquivista do historiador, ao trabalhar a perspectiva da gestão de informação.</a:t>
            </a:r>
          </a:p>
          <a:p>
            <a:pPr algn="just">
              <a:lnSpc>
                <a:spcPct val="90000"/>
              </a:lnSpc>
            </a:pPr>
            <a:r>
              <a:rPr lang="pt-BR" dirty="0" smtClean="0"/>
              <a:t>A informação como objeto (áreas correlatas) estabelecimento da Ciência da Informação: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Biblioteconomia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Museologia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Computação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Arquivologia e Ciência da Informação</a:t>
            </a:r>
            <a:endParaRPr lang="pt-BR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arquivista realiza seu trabalho com intermediação e instrumental de outras áreas, criando </a:t>
            </a:r>
            <a:r>
              <a:rPr lang="pt-BR" dirty="0" err="1" smtClean="0"/>
              <a:t>possibilida-des</a:t>
            </a:r>
            <a:r>
              <a:rPr lang="pt-BR" dirty="0" smtClean="0"/>
              <a:t> para que outros consigam seu próprios fins.</a:t>
            </a:r>
          </a:p>
          <a:p>
            <a:r>
              <a:rPr lang="pt-BR" dirty="0" smtClean="0"/>
              <a:t>Direito:</a:t>
            </a:r>
          </a:p>
          <a:p>
            <a:pPr lvl="1" algn="just"/>
            <a:r>
              <a:rPr lang="pt-BR" dirty="0" smtClean="0"/>
              <a:t>Desde as suas origens que a Arquivologia se relaciona com o Direito;</a:t>
            </a:r>
          </a:p>
          <a:p>
            <a:pPr lvl="1" algn="just"/>
            <a:r>
              <a:rPr lang="pt-BR" dirty="0" smtClean="0"/>
              <a:t>Conhecimento das leis, do direito e dos procedimentos </a:t>
            </a:r>
            <a:r>
              <a:rPr lang="pt-BR" dirty="0" err="1" smtClean="0"/>
              <a:t>admi-nistrativo</a:t>
            </a:r>
            <a:r>
              <a:rPr lang="pt-BR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r>
              <a:rPr lang="pt-BR" dirty="0" smtClean="0"/>
              <a:t>Administração</a:t>
            </a:r>
          </a:p>
          <a:p>
            <a:pPr lvl="1"/>
            <a:r>
              <a:rPr lang="pt-BR" dirty="0" smtClean="0"/>
              <a:t>Os documentos são registros das atividades exercidas pelas instituições (públicas ou privadas) devemos entender como são ou foram estas instituições.</a:t>
            </a:r>
          </a:p>
          <a:p>
            <a:r>
              <a:rPr lang="pt-BR" dirty="0" smtClean="0"/>
              <a:t>Diplomática:</a:t>
            </a:r>
          </a:p>
          <a:p>
            <a:pPr lvl="1"/>
            <a:r>
              <a:rPr lang="pt-BR" dirty="0" smtClean="0"/>
              <a:t>A base para entendimento do processo documental;</a:t>
            </a:r>
          </a:p>
          <a:p>
            <a:pPr lvl="1"/>
            <a:r>
              <a:rPr lang="pt-BR" dirty="0" smtClean="0"/>
              <a:t>Fundamenta a Tipologia Documental.</a:t>
            </a:r>
          </a:p>
          <a:p>
            <a:r>
              <a:rPr lang="pt-BR" dirty="0" smtClean="0"/>
              <a:t>Paleografia:</a:t>
            </a:r>
          </a:p>
          <a:p>
            <a:pPr lvl="1"/>
            <a:r>
              <a:rPr lang="pt-BR" dirty="0" smtClean="0"/>
              <a:t>Entendimento das formas escritas em documentos antigos.</a:t>
            </a:r>
          </a:p>
          <a:p>
            <a:r>
              <a:rPr lang="pt-BR" dirty="0" smtClean="0"/>
              <a:t>História :</a:t>
            </a:r>
          </a:p>
          <a:p>
            <a:pPr lvl="1"/>
            <a:r>
              <a:rPr lang="pt-BR" dirty="0" smtClean="0"/>
              <a:t>Uso que os historiadores fazem dos arquivos.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História das Instituições:</a:t>
            </a:r>
          </a:p>
          <a:p>
            <a:pPr lvl="1"/>
            <a:r>
              <a:rPr lang="pt-BR" dirty="0" smtClean="0"/>
              <a:t>É fundamental o conhecimento profundo das instituições </a:t>
            </a:r>
            <a:r>
              <a:rPr lang="pt-BR" dirty="0" err="1" smtClean="0"/>
              <a:t>prin-cipalmente</a:t>
            </a:r>
            <a:r>
              <a:rPr lang="pt-BR" dirty="0" smtClean="0"/>
              <a:t> daquelas já extintas.</a:t>
            </a:r>
          </a:p>
          <a:p>
            <a:r>
              <a:rPr lang="pt-BR" dirty="0" smtClean="0"/>
              <a:t>Informática:</a:t>
            </a:r>
          </a:p>
          <a:p>
            <a:pPr lvl="1"/>
            <a:r>
              <a:rPr lang="pt-BR" dirty="0" smtClean="0"/>
              <a:t>Hoje indissociável do tratamento documental, sendo </a:t>
            </a:r>
            <a:r>
              <a:rPr lang="pt-BR" dirty="0" err="1" smtClean="0"/>
              <a:t>necessá-rio</a:t>
            </a:r>
            <a:r>
              <a:rPr lang="pt-BR" dirty="0" smtClean="0"/>
              <a:t> ter conhecimentos para poder dialogar com os profissionais que a praticam.</a:t>
            </a:r>
            <a:endParaRPr lang="pt-BR" dirty="0"/>
          </a:p>
        </p:txBody>
      </p:sp>
      <p:pic>
        <p:nvPicPr>
          <p:cNvPr id="4" name="Imagem 3" descr="todas_as_disciplin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3599" y="4553982"/>
            <a:ext cx="1812737" cy="16113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Profissional Arquivista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12968" cy="48965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Arquivista:</a:t>
            </a:r>
          </a:p>
          <a:p>
            <a:pPr lvl="1"/>
            <a:r>
              <a:rPr lang="pt-BR" dirty="0" smtClean="0"/>
              <a:t>“Todo aquele que atua no controle, cuidado, conservação e administração dos arquivos.” (CIA, 1996).</a:t>
            </a:r>
          </a:p>
          <a:p>
            <a:pPr lvl="1"/>
            <a:r>
              <a:rPr lang="pt-BR" dirty="0" smtClean="0"/>
              <a:t>“Gestor de informação e todas as suas tarefas estão orientadas para satisfazer as necessidades informativas.” (</a:t>
            </a:r>
            <a:r>
              <a:rPr lang="pt-BR" dirty="0" err="1" smtClean="0"/>
              <a:t>Mundet</a:t>
            </a:r>
            <a:r>
              <a:rPr lang="pt-BR" dirty="0" smtClean="0"/>
              <a:t>, 1999)</a:t>
            </a:r>
          </a:p>
          <a:p>
            <a:pPr lvl="1"/>
            <a:r>
              <a:rPr lang="pt-BR" dirty="0" smtClean="0"/>
              <a:t>“O Arquivista não é e não deve ser um historiador” (</a:t>
            </a:r>
            <a:r>
              <a:rPr lang="pt-BR" dirty="0" err="1" smtClean="0"/>
              <a:t>Jenkinson</a:t>
            </a:r>
            <a:r>
              <a:rPr lang="pt-BR" dirty="0" smtClean="0"/>
              <a:t>, 1922)</a:t>
            </a:r>
          </a:p>
          <a:p>
            <a:pPr lvl="1"/>
            <a:r>
              <a:rPr lang="pt-BR" dirty="0" smtClean="0"/>
              <a:t>“Profissional de nível superior ou experiência reconhecida pelo Estado” (AN, 2004)</a:t>
            </a:r>
          </a:p>
          <a:p>
            <a:pPr lvl="1"/>
            <a:r>
              <a:rPr lang="pt-BR" dirty="0" smtClean="0"/>
              <a:t>“Profissional de formação em Arquivologia, dotado de </a:t>
            </a:r>
            <a:r>
              <a:rPr lang="pt-BR" dirty="0" err="1" smtClean="0"/>
              <a:t>conhe-cimento</a:t>
            </a:r>
            <a:r>
              <a:rPr lang="pt-BR" dirty="0" smtClean="0"/>
              <a:t> para planejar, gerenciar e disponibilizar os </a:t>
            </a:r>
            <a:r>
              <a:rPr lang="pt-BR" dirty="0" err="1" smtClean="0"/>
              <a:t>documen-tos</a:t>
            </a:r>
            <a:r>
              <a:rPr lang="pt-BR" dirty="0" smtClean="0"/>
              <a:t> e as informações arquivísticas. Se espaço de trabalho esta garantido em qualquer instituição que produza e armazene informação.” (Souza, 2011)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Surgimento da Profissão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Difícil precisar um marco para o surgimento da </a:t>
            </a:r>
            <a:r>
              <a:rPr lang="pt-BR" dirty="0" err="1" smtClean="0"/>
              <a:t>pro-fissão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Referência à profissão na bíblia;</a:t>
            </a:r>
          </a:p>
          <a:p>
            <a:pPr algn="just"/>
            <a:r>
              <a:rPr lang="pt-BR" dirty="0" smtClean="0"/>
              <a:t>Os primeiros arquivos assumindo este nome datam de séc. XIV em Espanha e em Portugal</a:t>
            </a:r>
          </a:p>
          <a:p>
            <a:pPr algn="just"/>
            <a:r>
              <a:rPr lang="pt-BR" dirty="0" smtClean="0"/>
              <a:t>Desde os primeiros registros da história da </a:t>
            </a:r>
            <a:r>
              <a:rPr lang="pt-BR" dirty="0" err="1" smtClean="0"/>
              <a:t>humani-dade</a:t>
            </a:r>
            <a:r>
              <a:rPr lang="pt-BR" dirty="0" smtClean="0"/>
              <a:t> que os arquivistas têm manejado as tipologias documentais das mais variadas instituições.</a:t>
            </a:r>
          </a:p>
          <a:p>
            <a:r>
              <a:rPr lang="pt-BR" dirty="0" smtClean="0"/>
              <a:t>No Brasil o exercício da profissão é mais antigo que o seu reconhecimento que ocorre pela Lei 6.546/78.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371600"/>
            <a:ext cx="4160840" cy="493772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Planejamento, </a:t>
            </a:r>
            <a:r>
              <a:rPr lang="pt-BR" dirty="0" err="1" smtClean="0"/>
              <a:t>organiza-ção</a:t>
            </a:r>
            <a:r>
              <a:rPr lang="pt-BR" dirty="0" smtClean="0"/>
              <a:t> e direção dos </a:t>
            </a:r>
            <a:r>
              <a:rPr lang="pt-BR" dirty="0" err="1" smtClean="0"/>
              <a:t>servi-ços</a:t>
            </a:r>
            <a:r>
              <a:rPr lang="pt-BR" dirty="0" smtClean="0"/>
              <a:t> de Arquivo ou </a:t>
            </a:r>
            <a:r>
              <a:rPr lang="pt-BR" dirty="0" err="1" smtClean="0"/>
              <a:t>cen-tro</a:t>
            </a:r>
            <a:r>
              <a:rPr lang="pt-BR" dirty="0" smtClean="0"/>
              <a:t> de informação de acervos mistos;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Planejamento, </a:t>
            </a:r>
            <a:r>
              <a:rPr lang="pt-BR" dirty="0" err="1" smtClean="0"/>
              <a:t>orienta-ção</a:t>
            </a:r>
            <a:r>
              <a:rPr lang="pt-BR" dirty="0" smtClean="0"/>
              <a:t> e acompanhamento do processo documental e informativo;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Planejamento, </a:t>
            </a:r>
            <a:r>
              <a:rPr lang="pt-BR" dirty="0" err="1" smtClean="0"/>
              <a:t>organiza-ção</a:t>
            </a:r>
            <a:r>
              <a:rPr lang="pt-BR" dirty="0" smtClean="0"/>
              <a:t> e direção de serviços de microfilmagem;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63888" cy="50097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pt-BR" dirty="0" smtClean="0"/>
              <a:t>Orientação do planeja-mento da automação aos arquivos;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t-BR" dirty="0" smtClean="0"/>
              <a:t>Orientação quanto a classificação, arranjo e descrição de </a:t>
            </a:r>
            <a:r>
              <a:rPr lang="pt-BR" dirty="0" err="1" smtClean="0"/>
              <a:t>documen-tos</a:t>
            </a:r>
            <a:r>
              <a:rPr lang="pt-BR" dirty="0" smtClean="0"/>
              <a:t>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t-BR" dirty="0" smtClean="0"/>
              <a:t>Orientação da avaliação e seleção de </a:t>
            </a:r>
            <a:r>
              <a:rPr lang="pt-BR" dirty="0" err="1" smtClean="0"/>
              <a:t>documen-tos</a:t>
            </a:r>
            <a:r>
              <a:rPr lang="pt-BR" dirty="0" smtClean="0"/>
              <a:t>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t-BR" dirty="0" smtClean="0"/>
              <a:t>Promoção de medidas necessárias à </a:t>
            </a:r>
            <a:r>
              <a:rPr lang="pt-BR" dirty="0" err="1" smtClean="0"/>
              <a:t>conserva-ção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778</TotalTime>
  <Words>1055</Words>
  <Application>Microsoft Office PowerPoint</Application>
  <PresentationFormat>Apresentação na tela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Cívico</vt:lpstr>
      <vt:lpstr>Fundamentos Arquivísticos</vt:lpstr>
      <vt:lpstr>Índice</vt:lpstr>
      <vt:lpstr>As relações da Arquivologia</vt:lpstr>
      <vt:lpstr>Arquivologia e Ciência da Informação</vt:lpstr>
      <vt:lpstr>Slide 5</vt:lpstr>
      <vt:lpstr>Slide 6</vt:lpstr>
      <vt:lpstr>O Profissional Arquivista</vt:lpstr>
      <vt:lpstr>Surgimento da Profissão</vt:lpstr>
      <vt:lpstr>Atribuições</vt:lpstr>
      <vt:lpstr>Slide 10</vt:lpstr>
      <vt:lpstr>Formação e Pesquisa em Arquivologia</vt:lpstr>
      <vt:lpstr>A Formação</vt:lpstr>
      <vt:lpstr>Slide 13</vt:lpstr>
      <vt:lpstr>Pesquisa em Arquivologia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Arquivísticos</dc:title>
  <dc:creator>JOSEMAR HENRIQUE</dc:creator>
  <cp:lastModifiedBy>JOSEMAR HENRIQUE</cp:lastModifiedBy>
  <cp:revision>8</cp:revision>
  <dcterms:created xsi:type="dcterms:W3CDTF">2012-01-13T11:58:58Z</dcterms:created>
  <dcterms:modified xsi:type="dcterms:W3CDTF">2012-01-19T18:59:52Z</dcterms:modified>
</cp:coreProperties>
</file>